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85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717" autoAdjust="0"/>
  </p:normalViewPr>
  <p:slideViewPr>
    <p:cSldViewPr>
      <p:cViewPr varScale="1">
        <p:scale>
          <a:sx n="85" d="100"/>
          <a:sy n="85" d="100"/>
        </p:scale>
        <p:origin x="1476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12.04.2017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  <a:alpha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12.04.2017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001156" cy="785794"/>
          </a:xfrm>
        </p:spPr>
        <p:txBody>
          <a:bodyPr>
            <a:normAutofit/>
          </a:bodyPr>
          <a:lstStyle/>
          <a:p>
            <a:pPr algn="ctr"/>
            <a:r>
              <a:rPr lang="ru-RU" sz="2000" b="1" u="sng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РЕКОМЕНДАЦИИ</a:t>
            </a:r>
            <a:r>
              <a:rPr lang="ru-RU" sz="14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/>
            </a:r>
            <a:br>
              <a:rPr lang="ru-RU" sz="14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</a:br>
            <a:r>
              <a:rPr lang="kk-KZ" sz="1400" u="sng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п</a:t>
            </a:r>
            <a:r>
              <a:rPr lang="ru-RU" sz="1400" u="sng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о</a:t>
            </a:r>
            <a:r>
              <a:rPr lang="kk-KZ" sz="1400" u="sng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порядку </a:t>
            </a:r>
            <a:r>
              <a:rPr lang="ru-RU" sz="1400" u="sng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действий населения при установлении уровней угроз террористической опасности</a:t>
            </a:r>
            <a:r>
              <a:rPr lang="ru-RU" sz="14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/>
            </a:r>
            <a:br>
              <a:rPr lang="ru-RU" sz="14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</a:br>
            <a:endParaRPr lang="ru-RU" sz="1400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6072206"/>
            <a:ext cx="8715436" cy="785794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12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Оповещение населения при установлении или отмене уровней террористической опасности осуществляется компетентными государственными органами по средством сети Интернет, теле и радиовещания, а также SMS рассылок.</a:t>
            </a:r>
          </a:p>
          <a:p>
            <a:endParaRPr lang="ru-RU" sz="600" b="1" dirty="0" smtClean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r>
              <a:rPr lang="ru-RU" sz="12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Антитеррористический центр РК</a:t>
            </a:r>
            <a:endParaRPr lang="ru-RU" sz="120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2214546" y="857232"/>
          <a:ext cx="6786610" cy="1600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86610"/>
              </a:tblGrid>
              <a:tr h="1571636">
                <a:tc>
                  <a:txBody>
                    <a:bodyPr/>
                    <a:lstStyle/>
                    <a:p>
                      <a:pPr algn="just"/>
                      <a:r>
                        <a:rPr lang="ru-RU" sz="1100" dirty="0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</a:rPr>
                        <a:t>- обращайте внимание на брошенные предметы в виде сумок, коробок, свертков, мешков чемоданов, особенно с торчащими проводами и техническими устройствами, а также на странных, подозрительных людей в общественных местах и транспорте;</a:t>
                      </a:r>
                    </a:p>
                    <a:p>
                      <a:pPr algn="just"/>
                      <a:r>
                        <a:rPr lang="ru-RU" sz="1100" dirty="0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</a:rPr>
                        <a:t>- не принимайте на хранение или транспортировки сомнительные предметы;</a:t>
                      </a:r>
                    </a:p>
                    <a:p>
                      <a:pPr algn="just"/>
                      <a:r>
                        <a:rPr lang="ru-RU" sz="1100" dirty="0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</a:rPr>
                        <a:t>- разъяснять окружающим опасность прикосновения к брошенным предметам;</a:t>
                      </a:r>
                    </a:p>
                    <a:p>
                      <a:pPr algn="just"/>
                      <a:r>
                        <a:rPr lang="ru-RU" sz="1100" dirty="0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</a:rPr>
                        <a:t>- относитесь с пониманием к проверке документов сотрудниками правоохранительных органов, и оказывать им содействие;</a:t>
                      </a:r>
                    </a:p>
                    <a:p>
                      <a:pPr algn="just"/>
                      <a:r>
                        <a:rPr lang="ru-RU" sz="1100" dirty="0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</a:rPr>
                        <a:t>- следите за новостями о текущей обстановке;</a:t>
                      </a:r>
                    </a:p>
                    <a:p>
                      <a:pPr algn="just"/>
                      <a:r>
                        <a:rPr lang="ru-RU" sz="1100" dirty="0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</a:rPr>
                        <a:t>- не поддавайтесь панике.</a:t>
                      </a:r>
                      <a:endParaRPr lang="ru-RU" sz="11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2214546" y="2643182"/>
          <a:ext cx="6786610" cy="1264920"/>
        </p:xfrm>
        <a:graphic>
          <a:graphicData uri="http://schemas.openxmlformats.org/drawingml/2006/table">
            <a:tbl>
              <a:tblPr firstRow="1" bandRow="1">
                <a:solidFill>
                  <a:srgbClr val="EFEEE9"/>
                </a:solidFill>
                <a:tableStyleId>{5C22544A-7EE6-4342-B048-85BDC9FD1C3A}</a:tableStyleId>
              </a:tblPr>
              <a:tblGrid>
                <a:gridCol w="6786610"/>
              </a:tblGrid>
              <a:tr h="857256">
                <a:tc>
                  <a:txBody>
                    <a:bodyPr/>
                    <a:lstStyle/>
                    <a:p>
                      <a:pPr algn="just"/>
                      <a:r>
                        <a:rPr lang="ru-RU" sz="1100" dirty="0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</a:rPr>
                        <a:t>-</a:t>
                      </a:r>
                      <a:r>
                        <a:rPr lang="ru-RU" sz="1100" baseline="0" dirty="0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</a:rPr>
                        <a:t> </a:t>
                      </a:r>
                      <a:r>
                        <a:rPr lang="ru-RU" sz="1100" dirty="0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</a:rPr>
                        <a:t>помните про необходимые действия при «желтом» уровне;</a:t>
                      </a:r>
                    </a:p>
                    <a:p>
                      <a:pPr algn="just"/>
                      <a:r>
                        <a:rPr lang="ru-RU" sz="1100" dirty="0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</a:rPr>
                        <a:t>- имейте при себе документы удостоверяющие личность, всегда и везде;</a:t>
                      </a:r>
                    </a:p>
                    <a:p>
                      <a:pPr algn="just"/>
                      <a:r>
                        <a:rPr lang="ru-RU" sz="1100" dirty="0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</a:rPr>
                        <a:t>- воздержитесь от посещения массового скопления людей, без крайней необходимости;</a:t>
                      </a:r>
                    </a:p>
                    <a:p>
                      <a:pPr algn="just"/>
                      <a:r>
                        <a:rPr lang="ru-RU" sz="1100" dirty="0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</a:rPr>
                        <a:t>- изучите схему здания  в котором вы находитесь на предмет нахождения запасных выходов;</a:t>
                      </a:r>
                    </a:p>
                    <a:p>
                      <a:pPr algn="just"/>
                      <a:r>
                        <a:rPr lang="ru-RU" sz="1100" dirty="0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</a:rPr>
                        <a:t>- воздержитесь от передвижения с крупногабаритными грузами;</a:t>
                      </a:r>
                    </a:p>
                    <a:p>
                      <a:pPr algn="just"/>
                      <a:r>
                        <a:rPr lang="ru-RU" sz="1100" dirty="0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</a:rPr>
                        <a:t>- обсудите порядок действий с членами семьи при возникновении чрезвычайной ситуации;</a:t>
                      </a:r>
                    </a:p>
                    <a:p>
                      <a:pPr algn="just"/>
                      <a:r>
                        <a:rPr lang="ru-RU" sz="1100" dirty="0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</a:rPr>
                        <a:t>- обращайте внимание на появление незнакомых людей и автомобилей  рядом с твоим домом.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850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2214546" y="4143380"/>
          <a:ext cx="6786610" cy="1767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8661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</a:rPr>
                        <a:t>- выполните требование предыдущих уровней («желтого» и «оранжевого»);</a:t>
                      </a:r>
                    </a:p>
                    <a:p>
                      <a:r>
                        <a:rPr lang="ru-RU" sz="1100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</a:rPr>
                        <a:t>- воздержитесь </a:t>
                      </a:r>
                      <a:r>
                        <a:rPr lang="ru-RU" sz="1100" dirty="0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</a:rPr>
                        <a:t>от </a:t>
                      </a:r>
                      <a:r>
                        <a:rPr lang="ru-RU" sz="1100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</a:rPr>
                        <a:t>посещения  зон, </a:t>
                      </a:r>
                      <a:r>
                        <a:rPr lang="ru-RU" sz="1100" dirty="0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</a:rPr>
                        <a:t>в которых установлен уровень террористической опасности;</a:t>
                      </a:r>
                    </a:p>
                    <a:p>
                      <a:r>
                        <a:rPr lang="ru-RU" sz="1100" dirty="0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</a:rPr>
                        <a:t>- ограничьте пребывание детей на улице;</a:t>
                      </a:r>
                    </a:p>
                    <a:p>
                      <a:r>
                        <a:rPr lang="ru-RU" sz="1100" dirty="0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</a:rPr>
                        <a:t>- приготовьтесь к возможной эвакуации, приготовьте предметы первой необходимости;</a:t>
                      </a:r>
                    </a:p>
                    <a:p>
                      <a:r>
                        <a:rPr lang="ru-RU" sz="1100" dirty="0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</a:rPr>
                        <a:t>- держите постоянно включенным телевизор и радиоприемник;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ru-RU" sz="1100" dirty="0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</a:rPr>
                        <a:t>не допускайте распространения недостоверной и непроверенной информации;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ru-RU" sz="1100" dirty="0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</a:rPr>
                        <a:t> если вы оказались рядом с возможными террористами постарайтесь – запомнить: внешний вид преступника, его отличительные черты и манеру поведения. Но при этом - не пытайтесь их остановить, не смотрите им в глаза, не проводите их фото и видеосъемку.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sp>
        <p:nvSpPr>
          <p:cNvPr id="13314" name="Oval 2"/>
          <p:cNvSpPr>
            <a:spLocks noChangeArrowheads="1"/>
          </p:cNvSpPr>
          <p:nvPr/>
        </p:nvSpPr>
        <p:spPr bwMode="auto">
          <a:xfrm>
            <a:off x="214282" y="928670"/>
            <a:ext cx="1714512" cy="1519238"/>
          </a:xfrm>
          <a:prstGeom prst="ellipse">
            <a:avLst/>
          </a:prstGeom>
          <a:solidFill>
            <a:srgbClr val="FFFF00"/>
          </a:solidFill>
          <a:ln w="38100">
            <a:solidFill>
              <a:srgbClr val="7F7F7F"/>
            </a:solidFill>
            <a:round/>
            <a:headEnd/>
            <a:tailEnd/>
          </a:ln>
          <a:effectLst>
            <a:outerShdw dist="28398" dir="3806097" algn="ctr" rotWithShape="0">
              <a:srgbClr val="7F7F7F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36000" lvl="0" indent="0" algn="ctr" eaLnBrk="1" fontAlgn="base" latinLnBrk="0" hangingPunct="1">
              <a:lnSpc>
                <a:spcPct val="100000"/>
              </a:lnSpc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Умеренный</a:t>
            </a:r>
          </a:p>
          <a:p>
            <a:pPr marL="36000" lvl="0" indent="0" algn="ctr" eaLnBrk="1" fontAlgn="base" latinLnBrk="0" hangingPunct="1">
              <a:lnSpc>
                <a:spcPct val="100000"/>
              </a:lnSpc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«желтый»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15" name="Oval 3"/>
          <p:cNvSpPr>
            <a:spLocks noChangeArrowheads="1"/>
          </p:cNvSpPr>
          <p:nvPr/>
        </p:nvSpPr>
        <p:spPr bwMode="auto">
          <a:xfrm>
            <a:off x="214282" y="2571744"/>
            <a:ext cx="1785950" cy="1476375"/>
          </a:xfrm>
          <a:prstGeom prst="ellipse">
            <a:avLst/>
          </a:prstGeom>
          <a:solidFill>
            <a:srgbClr val="EB9803"/>
          </a:solidFill>
          <a:ln w="38100">
            <a:solidFill>
              <a:srgbClr val="7F7F7F"/>
            </a:solidFill>
            <a:round/>
            <a:headEnd/>
            <a:tailEnd/>
          </a:ln>
          <a:effectLst>
            <a:outerShdw dist="28398" dir="3806097" algn="ctr" rotWithShape="0">
              <a:srgbClr val="7F7F7F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lvl="0" indent="0" algn="ctr" eaLnBrk="1" fontAlgn="base" latinLnBrk="0" hangingPunct="1">
              <a:lnSpc>
                <a:spcPct val="100000"/>
              </a:lnSpc>
              <a:spcBef>
                <a:spcPct val="0"/>
              </a:spcBef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Высокий</a:t>
            </a:r>
          </a:p>
          <a:p>
            <a:pPr marL="0" lvl="0" indent="0" algn="ctr" eaLnBrk="1" fontAlgn="base" latinLnBrk="0" hangingPunct="1">
              <a:lnSpc>
                <a:spcPct val="100000"/>
              </a:lnSpc>
              <a:spcBef>
                <a:spcPct val="0"/>
              </a:spcBef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«оранжевый»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bg1">
                  <a:lumMod val="95000"/>
                  <a:lumOff val="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16" name="Oval 4"/>
          <p:cNvSpPr>
            <a:spLocks noChangeArrowheads="1"/>
          </p:cNvSpPr>
          <p:nvPr/>
        </p:nvSpPr>
        <p:spPr bwMode="auto">
          <a:xfrm>
            <a:off x="214282" y="4214818"/>
            <a:ext cx="1785950" cy="1614477"/>
          </a:xfrm>
          <a:prstGeom prst="ellipse">
            <a:avLst/>
          </a:prstGeom>
          <a:solidFill>
            <a:srgbClr val="FF0000"/>
          </a:solidFill>
          <a:ln w="38100">
            <a:solidFill>
              <a:srgbClr val="7F7F7F"/>
            </a:solidFill>
            <a:round/>
            <a:headEnd/>
            <a:tailEnd/>
          </a:ln>
          <a:effectLst>
            <a:outerShdw dist="28398" dir="3806097" algn="ctr" rotWithShape="0">
              <a:srgbClr val="7F7F7F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lvl="0" indent="0" algn="ctr" eaLnBrk="1" fontAlgn="base" latinLnBrk="0" hangingPunct="1">
              <a:lnSpc>
                <a:spcPct val="100000"/>
              </a:lnSpc>
              <a:spcBef>
                <a:spcPct val="0"/>
              </a:spcBef>
              <a:tabLst/>
            </a:pPr>
            <a:endParaRPr kumimoji="0" lang="ru-RU" sz="600" b="1" i="0" u="none" strike="noStrike" cap="none" normalizeH="0" baseline="0" dirty="0" smtClean="0">
              <a:ln>
                <a:noFill/>
              </a:ln>
              <a:solidFill>
                <a:schemeClr val="bg1">
                  <a:lumMod val="95000"/>
                  <a:lumOff val="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lvl="0" indent="0" algn="ctr" eaLnBrk="1" fontAlgn="base" latinLnBrk="0" hangingPunct="1">
              <a:lnSpc>
                <a:spcPct val="100000"/>
              </a:lnSpc>
              <a:spcBef>
                <a:spcPct val="0"/>
              </a:spcBef>
              <a:tabLst/>
            </a:pPr>
            <a:r>
              <a:rPr kumimoji="0" lang="ru-RU" sz="13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Критический</a:t>
            </a:r>
          </a:p>
          <a:p>
            <a:pPr marL="0" lvl="0" indent="0" algn="ctr" eaLnBrk="1" fontAlgn="base" latinLnBrk="0" hangingPunct="1">
              <a:lnSpc>
                <a:spcPct val="100000"/>
              </a:lnSpc>
              <a:spcBef>
                <a:spcPct val="0"/>
              </a:spcBef>
              <a:tabLst/>
            </a:pPr>
            <a:r>
              <a:rPr kumimoji="0" lang="ru-RU" sz="13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«красный»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bg1">
                  <a:lumMod val="95000"/>
                  <a:lumOff val="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925</TotalTime>
  <Words>316</Words>
  <Application>Microsoft Office PowerPoint</Application>
  <PresentationFormat>Экран (4:3)</PresentationFormat>
  <Paragraphs>34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Arial</vt:lpstr>
      <vt:lpstr>Calibri</vt:lpstr>
      <vt:lpstr>Constantia</vt:lpstr>
      <vt:lpstr>Times New Roman</vt:lpstr>
      <vt:lpstr>Wingdings 2</vt:lpstr>
      <vt:lpstr>Поток</vt:lpstr>
      <vt:lpstr>РЕКОМЕНДАЦИИ по порядку действий населения при установлении уровней угроз террористической опасности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ПАМЯТКА по порядку действий населения при установлении уровней угроз террористической опасности</dc:title>
  <dc:creator>Кнапьянов А. Р.</dc:creator>
  <cp:lastModifiedBy>COMP1</cp:lastModifiedBy>
  <cp:revision>20</cp:revision>
  <dcterms:created xsi:type="dcterms:W3CDTF">2016-05-31T13:10:17Z</dcterms:created>
  <dcterms:modified xsi:type="dcterms:W3CDTF">2017-04-12T10:23:54Z</dcterms:modified>
</cp:coreProperties>
</file>